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65" r:id="rId3"/>
    <p:sldId id="266" r:id="rId4"/>
    <p:sldId id="267" r:id="rId5"/>
    <p:sldId id="257" r:id="rId6"/>
    <p:sldId id="259" r:id="rId7"/>
    <p:sldId id="260" r:id="rId8"/>
    <p:sldId id="261"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254E1-9296-4166-A987-95760CAE0DBA}" type="datetimeFigureOut">
              <a:rPr lang="en-US" smtClean="0"/>
              <a:pPr/>
              <a:t>5/4/2012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B2FFF-06F4-4DCB-AC27-2C60ADE63C2B}" type="slidenum">
              <a:rPr lang="en-US" smtClean="0"/>
              <a:pPr/>
              <a:t>‹#›</a:t>
            </a:fld>
            <a:endParaRPr lang="en-US"/>
          </a:p>
        </p:txBody>
      </p:sp>
    </p:spTree>
    <p:extLst>
      <p:ext uri="{BB962C8B-B14F-4D97-AF65-F5344CB8AC3E}">
        <p14:creationId xmlns:p14="http://schemas.microsoft.com/office/powerpoint/2010/main" val="145524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9B2FFF-06F4-4DCB-AC27-2C60ADE63C2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10" name="Picture 9" descr="Air title.png"/>
          <p:cNvPicPr>
            <a:picLocks noChangeAspect="1"/>
          </p:cNvPicPr>
          <p:nvPr/>
        </p:nvPicPr>
        <p:blipFill>
          <a:blip r:embed="rId2" cstate="print"/>
          <a:stretch>
            <a:fillRect/>
          </a:stretch>
        </p:blipFill>
        <p:spPr>
          <a:xfrm>
            <a:off x="3867657" y="0"/>
            <a:ext cx="5276343" cy="6858000"/>
          </a:xfrm>
          <a:prstGeom prst="rect">
            <a:avLst/>
          </a:prstGeom>
        </p:spPr>
      </p:pic>
      <p:sp>
        <p:nvSpPr>
          <p:cNvPr id="2" name="Title 1"/>
          <p:cNvSpPr>
            <a:spLocks noGrp="1"/>
          </p:cNvSpPr>
          <p:nvPr>
            <p:ph type="ctrTitle"/>
          </p:nvPr>
        </p:nvSpPr>
        <p:spPr>
          <a:xfrm>
            <a:off x="457200" y="1951038"/>
            <a:ext cx="4953000" cy="2193831"/>
          </a:xfrm>
        </p:spPr>
        <p:txBody>
          <a:bodyPr anchor="b" anchorCtr="0">
            <a:normAutofit/>
            <a:scene3d>
              <a:camera prst="orthographicFront"/>
              <a:lightRig rig="balanced" dir="t"/>
            </a:scene3d>
          </a:bodyPr>
          <a:lstStyle>
            <a:lvl1pPr>
              <a:defRPr sz="4800" b="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457200" y="4404618"/>
            <a:ext cx="5715000" cy="1413475"/>
          </a:xfrm>
        </p:spPr>
        <p:txBody>
          <a:bodyPr>
            <a:normAutofit/>
            <a:scene3d>
              <a:camera prst="orthographicFront"/>
              <a:lightRig rig="twoPt" dir="t"/>
            </a:scene3d>
          </a:bodyPr>
          <a:lstStyle>
            <a:lvl1pPr marL="0" indent="0" algn="l">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762001"/>
            <a:ext cx="1676400" cy="50752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762001"/>
            <a:ext cx="5867400" cy="50752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A400142-71CF-434E-AE73-70DD60D36C31}"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12900" y="2590800"/>
            <a:ext cx="5943600" cy="1447800"/>
          </a:xfrm>
        </p:spPr>
        <p:txBody>
          <a:bodyPr vert="horz" lIns="91440" tIns="45720" rIns="91440" bIns="45720" rtlCol="0" anchor="b" anchorCtr="0">
            <a:normAutofit/>
            <a:scene3d>
              <a:camera prst="orthographicFront"/>
              <a:lightRig rig="balanced" dir="t"/>
            </a:scene3d>
          </a:bodyPr>
          <a:lstStyle>
            <a:lvl1pPr algn="l" defTabSz="914400" rtl="0" eaLnBrk="1" latinLnBrk="0" hangingPunct="1">
              <a:spcBef>
                <a:spcPct val="0"/>
              </a:spcBef>
              <a:buNone/>
              <a:defRPr sz="48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612900" y="4038601"/>
            <a:ext cx="5943600" cy="1143000"/>
          </a:xfrm>
        </p:spPr>
        <p:txBody>
          <a:bodyPr vert="horz" lIns="91440" tIns="45720" rIns="91440" bIns="45720" rtlCol="0">
            <a:normAutofit/>
            <a:scene3d>
              <a:camera prst="orthographicFront"/>
              <a:lightRig rig="twoPt" dir="t"/>
            </a:scene3d>
          </a:bodyPr>
          <a:lstStyle>
            <a:lvl1pPr marL="0" indent="0" algn="l" defTabSz="914400" rtl="0" eaLnBrk="1" latinLnBrk="0" hangingPunct="1">
              <a:lnSpc>
                <a:spcPct val="100000"/>
              </a:lnSpc>
              <a:spcBef>
                <a:spcPts val="1600"/>
              </a:spcBef>
              <a:buSzPct val="80000"/>
              <a:buFont typeface="Wingdings" pitchFamily="2" charset="2"/>
              <a:buNone/>
              <a:defRPr sz="1800" b="0" kern="1200">
                <a:solidFill>
                  <a:schemeClr val="tx2"/>
                </a:solidFill>
                <a:effectLst>
                  <a:outerShdw blurRad="12700" dist="12700" dir="3000000" algn="ctr" rotWithShape="0">
                    <a:schemeClr val="bg1">
                      <a:lumMod val="85000"/>
                      <a:alpha val="6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00142-71CF-434E-AE73-70DD60D36C31}" type="datetimeFigureOut">
              <a:rPr lang="en-US" smtClean="0"/>
              <a:pPr/>
              <a:t>5/4/2012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95293-1C35-4805-BB84-383A6B5B3023}" type="slidenum">
              <a:rPr lang="en-US" smtClean="0"/>
              <a:pPr/>
              <a:t>‹#›</a:t>
            </a:fld>
            <a:endParaRPr lang="en-US"/>
          </a:p>
        </p:txBody>
      </p:sp>
      <p:pic>
        <p:nvPicPr>
          <p:cNvPr id="9" name="Picture 8"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00200" y="1951039"/>
            <a:ext cx="2743200" cy="3886200"/>
          </a:xfrm>
        </p:spPr>
        <p:txBody>
          <a:bodyPr>
            <a:normAutofit/>
          </a:bodyPr>
          <a:lstStyle>
            <a:lvl1pPr>
              <a:defRPr sz="1800"/>
            </a:lvl1pPr>
            <a:lvl2pPr>
              <a:defRPr sz="1800"/>
            </a:lvl2pPr>
            <a:lvl3pPr>
              <a:defRPr sz="1800"/>
            </a:lvl3pPr>
            <a:lvl4pPr>
              <a:defRPr sz="1800"/>
            </a:lvl4pPr>
            <a:lvl5pPr>
              <a:defRPr sz="1800"/>
            </a:lvl5pPr>
            <a:lvl6pPr>
              <a:buFont typeface="Wingdings" pitchFamily="2" charset="2"/>
              <a:buChar char="Ë"/>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1951039"/>
            <a:ext cx="2743200" cy="3886200"/>
          </a:xfrm>
        </p:spPr>
        <p:txBody>
          <a:bodyPr>
            <a:normAutofit/>
          </a:bodyPr>
          <a:lstStyle>
            <a:lvl1pPr>
              <a:defRPr sz="1800"/>
            </a:lvl1pPr>
            <a:lvl2pPr>
              <a:defRPr sz="1800"/>
            </a:lvl2pPr>
            <a:lvl3pPr>
              <a:defRPr sz="18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A400142-71CF-434E-AE73-70DD60D36C31}"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6002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002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1660619"/>
            <a:ext cx="2743200" cy="827087"/>
          </a:xfrm>
        </p:spPr>
        <p:txBody>
          <a:bodyPr anchor="ctr" anchorCtr="0"/>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667000"/>
            <a:ext cx="2743200" cy="3170238"/>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A400142-71CF-434E-AE73-70DD60D36C31}" type="datetimeFigureOut">
              <a:rPr lang="en-US" smtClean="0"/>
              <a:pPr/>
              <a:t>5/4/2012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A400142-71CF-434E-AE73-70DD60D36C31}" type="datetimeFigureOut">
              <a:rPr lang="en-US" smtClean="0"/>
              <a:pPr/>
              <a:t>5/4/2012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00142-71CF-434E-AE73-70DD60D36C31}" type="datetimeFigureOut">
              <a:rPr lang="en-US" smtClean="0"/>
              <a:pPr/>
              <a:t>5/4/2012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95293-1C35-4805-BB84-383A6B5B3023}" type="slidenum">
              <a:rPr lang="en-US" smtClean="0"/>
              <a:pPr/>
              <a:t>‹#›</a:t>
            </a:fld>
            <a:endParaRPr lang="en-US"/>
          </a:p>
        </p:txBody>
      </p:sp>
      <p:pic>
        <p:nvPicPr>
          <p:cNvPr id="5" name="Picture 4" descr="Air title.png"/>
          <p:cNvPicPr>
            <a:picLocks noChangeAspect="1"/>
          </p:cNvPicPr>
          <p:nvPr/>
        </p:nvPicPr>
        <p:blipFill>
          <a:blip r:embed="rId2" cstate="print"/>
          <a:srcRect l="42293" t="29512" r="38657" b="34962"/>
          <a:stretch>
            <a:fillRect/>
          </a:stretch>
        </p:blipFill>
        <p:spPr>
          <a:xfrm>
            <a:off x="0" y="0"/>
            <a:ext cx="1475880" cy="357738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936750"/>
          </a:xfrm>
        </p:spPr>
        <p:txBody>
          <a:bodyPr anchor="ctr" anchorCtr="0">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3886200" y="838200"/>
            <a:ext cx="3657600" cy="45720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3200399"/>
            <a:ext cx="2703513" cy="2636839"/>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936750"/>
          </a:xfrm>
        </p:spPr>
        <p:txBody>
          <a:bodyPr vert="horz" lIns="91440" tIns="45720" rIns="91440" bIns="45720" rtlCol="0" anchor="ctr" anchorCtr="0">
            <a:noAutofit/>
          </a:bodyPr>
          <a:lst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6200" y="838200"/>
            <a:ext cx="3657600" cy="4572000"/>
          </a:xfrm>
          <a:prstGeom prst="rect">
            <a:avLst/>
          </a:prstGeom>
          <a:ln>
            <a:noFill/>
          </a:ln>
          <a:effectLst>
            <a:reflection blurRad="42700" stA="30000" endPos="20000" dist="40000" dir="5400000" sy="-100000" algn="bl" rotWithShape="0"/>
          </a:effectLst>
          <a:scene3d>
            <a:camera prst="perspectiveContrastingLeftFacing">
              <a:rot lat="295432" lon="20402243" rev="52222"/>
            </a:camera>
            <a:lightRig rig="threePt" dir="t">
              <a:rot lat="0" lon="0" rev="2700000"/>
            </a:lightRig>
          </a:scene3d>
          <a:sp3d>
            <a:bevelT w="63500" h="50800"/>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3200398"/>
            <a:ext cx="2703512" cy="2636838"/>
          </a:xfrm>
        </p:spPr>
        <p:txBody>
          <a:bodyPr vert="horz" lIns="91440" tIns="45720" rIns="91440" bIns="45720" rtlCol="0">
            <a:normAutofit/>
          </a:bodyPr>
          <a:lstStyle>
            <a:lvl1pPr marL="0" indent="0">
              <a:lnSpc>
                <a:spcPct val="150000"/>
              </a:lnSpc>
              <a:buNone/>
              <a:defRPr sz="14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6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A400142-71CF-434E-AE73-70DD60D36C31}" type="datetimeFigureOut">
              <a:rPr lang="en-US" smtClean="0"/>
              <a:pPr/>
              <a:t>5/4/2012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95293-1C35-4805-BB84-383A6B5B30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325562"/>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600200" y="1936377"/>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b="0" kern="1200">
                <a:solidFill>
                  <a:schemeClr val="tx2">
                    <a:lumMod val="20000"/>
                    <a:lumOff val="80000"/>
                  </a:schemeClr>
                </a:solidFill>
                <a:effectLst/>
                <a:latin typeface="+mn-lt"/>
                <a:ea typeface="+mn-ea"/>
                <a:cs typeface="+mn-cs"/>
              </a:defRPr>
            </a:lvl1pPr>
          </a:lstStyle>
          <a:p>
            <a:fld id="{AA400142-71CF-434E-AE73-70DD60D36C31}" type="datetimeFigureOut">
              <a:rPr lang="en-US" smtClean="0"/>
              <a:pPr/>
              <a:t>5/4/2012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b="0" kern="1200">
                <a:solidFill>
                  <a:schemeClr val="tx2">
                    <a:lumMod val="20000"/>
                    <a:lumOff val="80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b="0" kern="1200">
                <a:solidFill>
                  <a:schemeClr val="tx2">
                    <a:lumMod val="20000"/>
                    <a:lumOff val="80000"/>
                  </a:schemeClr>
                </a:solidFill>
                <a:effectLst/>
                <a:latin typeface="+mn-lt"/>
                <a:ea typeface="+mn-ea"/>
                <a:cs typeface="+mn-cs"/>
              </a:defRPr>
            </a:lvl1pPr>
          </a:lstStyle>
          <a:p>
            <a:fld id="{AA995293-1C35-4805-BB84-383A6B5B3023}" type="slidenum">
              <a:rPr lang="en-US" smtClean="0"/>
              <a:pPr/>
              <a:t>‹#›</a:t>
            </a:fld>
            <a:endParaRPr lang="en-US"/>
          </a:p>
        </p:txBody>
      </p:sp>
      <p:pic>
        <p:nvPicPr>
          <p:cNvPr id="8" name="Picture 7" descr="dandelion.png"/>
          <p:cNvPicPr>
            <a:picLocks noChangeAspect="1"/>
          </p:cNvPicPr>
          <p:nvPr/>
        </p:nvPicPr>
        <p:blipFill>
          <a:blip r:embed="rId13" cstate="print"/>
          <a:srcRect r="19766" b="20000"/>
          <a:stretch>
            <a:fillRect/>
          </a:stretch>
        </p:blipFill>
        <p:spPr>
          <a:xfrm>
            <a:off x="7772400" y="3200400"/>
            <a:ext cx="1371600" cy="3657600"/>
          </a:xfrm>
          <a:prstGeom prst="rect">
            <a:avLst/>
          </a:prstGeom>
        </p:spPr>
      </p:pic>
      <p:pic>
        <p:nvPicPr>
          <p:cNvPr id="10" name="Picture 9" descr="Air title.png"/>
          <p:cNvPicPr>
            <a:picLocks noChangeAspect="1"/>
          </p:cNvPicPr>
          <p:nvPr/>
        </p:nvPicPr>
        <p:blipFill>
          <a:blip r:embed="rId14" cstate="print"/>
          <a:srcRect l="42293" t="29512" r="38657" b="34962"/>
          <a:stretch>
            <a:fillRect/>
          </a:stretch>
        </p:blipFill>
        <p:spPr>
          <a:xfrm>
            <a:off x="0" y="0"/>
            <a:ext cx="1475880" cy="357738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3600" b="0" kern="1200" cap="none" spc="100" baseline="0">
          <a:solidFill>
            <a:schemeClr val="tx2"/>
          </a:solidFill>
          <a:effectLst>
            <a:outerShdw blurRad="127000" algn="ctr" rotWithShape="0">
              <a:schemeClr val="bg1">
                <a:alpha val="50000"/>
              </a:schemeClr>
            </a:outerShdw>
          </a:effectLst>
          <a:latin typeface="+mj-lt"/>
          <a:ea typeface="+mj-ea"/>
          <a:cs typeface="+mj-cs"/>
        </a:defRPr>
      </a:lvl1pPr>
    </p:titleStyle>
    <p:bodyStyle>
      <a:lvl1pPr marL="342900" indent="-342900" algn="l" defTabSz="914400" rtl="0" eaLnBrk="1" latinLnBrk="0" hangingPunct="1">
        <a:lnSpc>
          <a:spcPct val="100000"/>
        </a:lnSpc>
        <a:spcBef>
          <a:spcPts val="1600"/>
        </a:spcBef>
        <a:buSzPct val="80000"/>
        <a:buFont typeface="Wingdings" pitchFamily="2" charset="2"/>
        <a:buChar char=""/>
        <a:defRPr sz="2000" kern="1200">
          <a:solidFill>
            <a:schemeClr val="tx2"/>
          </a:solidFill>
          <a:latin typeface="+mn-lt"/>
          <a:ea typeface="+mn-ea"/>
          <a:cs typeface="+mn-cs"/>
        </a:defRPr>
      </a:lvl1pPr>
      <a:lvl2pPr marL="631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2pPr>
      <a:lvl3pPr marL="914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3pPr>
      <a:lvl4pPr marL="1196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4pPr>
      <a:lvl5pPr marL="1492250" indent="-2952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5pPr>
      <a:lvl6pPr marL="177482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6pPr>
      <a:lvl7pPr marL="205740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7pPr>
      <a:lvl8pPr marL="2339975" indent="-282575" algn="l" defTabSz="914400" rtl="0" eaLnBrk="1" latinLnBrk="0" hangingPunct="1">
        <a:lnSpc>
          <a:spcPct val="100000"/>
        </a:lnSpc>
        <a:spcBef>
          <a:spcPts val="1600"/>
        </a:spcBef>
        <a:buSzPct val="60000"/>
        <a:buFont typeface="Wingdings" pitchFamily="2" charset="2"/>
        <a:buChar char="Ë"/>
        <a:defRPr sz="1800" kern="1200">
          <a:solidFill>
            <a:schemeClr val="tx2"/>
          </a:solidFill>
          <a:latin typeface="+mn-lt"/>
          <a:ea typeface="+mn-ea"/>
          <a:cs typeface="+mn-cs"/>
        </a:defRPr>
      </a:lvl8pPr>
      <a:lvl9pPr marL="2622550" indent="-282575" algn="l" defTabSz="914400" rtl="0" eaLnBrk="1" latinLnBrk="0" hangingPunct="1">
        <a:lnSpc>
          <a:spcPct val="100000"/>
        </a:lnSpc>
        <a:spcBef>
          <a:spcPts val="1600"/>
        </a:spcBef>
        <a:buSzPct val="70000"/>
        <a:buFont typeface="Wingdings" pitchFamily="2" charset="2"/>
        <a:buChar char="®"/>
        <a:defRPr sz="1800" kern="120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7200"/>
            <a:ext cx="4953000" cy="2193831"/>
          </a:xfrm>
        </p:spPr>
        <p:txBody>
          <a:bodyPr/>
          <a:lstStyle/>
          <a:p>
            <a:r>
              <a:rPr lang="en-US" dirty="0" smtClean="0"/>
              <a:t>Sunflowers and Acid Rain</a:t>
            </a:r>
            <a:endParaRPr lang="en-US" dirty="0"/>
          </a:p>
        </p:txBody>
      </p:sp>
      <p:sp>
        <p:nvSpPr>
          <p:cNvPr id="3" name="Subtitle 2"/>
          <p:cNvSpPr>
            <a:spLocks noGrp="1"/>
          </p:cNvSpPr>
          <p:nvPr>
            <p:ph type="subTitle" idx="1"/>
          </p:nvPr>
        </p:nvSpPr>
        <p:spPr>
          <a:xfrm>
            <a:off x="381000" y="2971800"/>
            <a:ext cx="6019800" cy="2362200"/>
          </a:xfrm>
        </p:spPr>
        <p:txBody>
          <a:bodyPr>
            <a:normAutofit/>
          </a:bodyPr>
          <a:lstStyle/>
          <a:p>
            <a:r>
              <a:rPr lang="en-US" dirty="0" smtClean="0"/>
              <a:t>Talent 21 Project</a:t>
            </a:r>
          </a:p>
          <a:p>
            <a:r>
              <a:rPr lang="en-US" dirty="0" smtClean="0"/>
              <a:t>By </a:t>
            </a:r>
            <a:r>
              <a:rPr lang="en-US" dirty="0" smtClean="0"/>
              <a:t>Dominique  Daniel</a:t>
            </a:r>
            <a:r>
              <a:rPr lang="en-US" dirty="0" smtClean="0"/>
              <a:t>___________</a:t>
            </a:r>
            <a:endParaRPr lang="en-US" dirty="0" smtClean="0"/>
          </a:p>
          <a:p>
            <a:r>
              <a:rPr lang="en-US" dirty="0" smtClean="0"/>
              <a:t>Date </a:t>
            </a:r>
            <a:r>
              <a:rPr lang="en-US" dirty="0" smtClean="0"/>
              <a:t>4/7/12_________</a:t>
            </a:r>
            <a:endParaRPr lang="en-US" dirty="0" smtClean="0"/>
          </a:p>
          <a:p>
            <a:r>
              <a:rPr lang="en-US" dirty="0" smtClean="0"/>
              <a:t>Period </a:t>
            </a:r>
            <a:r>
              <a:rPr lang="en-US" dirty="0" smtClean="0"/>
              <a:t>__3______</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 Your Data</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where you put your analysis.  The results showed that (</a:t>
            </a:r>
            <a:r>
              <a:rPr lang="en-US" b="1" i="1" u="sng" dirty="0" smtClean="0"/>
              <a:t>Describe general trends from your data)</a:t>
            </a:r>
          </a:p>
          <a:p>
            <a:r>
              <a:rPr lang="en-US" dirty="0" smtClean="0"/>
              <a:t>As part of this experiment there may have been variables or scientific errors that could have affected the growth of the plants and the outcome of this experiment. The variables affecting the results may have been (</a:t>
            </a:r>
            <a:r>
              <a:rPr lang="en-US" b="1" i="1" u="sng" dirty="0" smtClean="0"/>
              <a:t>Describe any variables in your particular experiment.) </a:t>
            </a:r>
            <a:r>
              <a:rPr lang="en-US" dirty="0" smtClean="0"/>
              <a:t>Scientific errors that could have occurred and affected the results include (</a:t>
            </a:r>
            <a:r>
              <a:rPr lang="en-US" b="1" i="1" u="sng" dirty="0" smtClean="0"/>
              <a:t>describe – for example used the wrong type of water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Conclusion</a:t>
            </a:r>
            <a:endParaRPr lang="en-US" dirty="0"/>
          </a:p>
        </p:txBody>
      </p:sp>
      <p:sp>
        <p:nvSpPr>
          <p:cNvPr id="3" name="Content Placeholder 2"/>
          <p:cNvSpPr>
            <a:spLocks noGrp="1"/>
          </p:cNvSpPr>
          <p:nvPr>
            <p:ph idx="1"/>
          </p:nvPr>
        </p:nvSpPr>
        <p:spPr/>
        <p:txBody>
          <a:bodyPr/>
          <a:lstStyle/>
          <a:p>
            <a:r>
              <a:rPr lang="en-US" dirty="0" smtClean="0"/>
              <a:t>The results of this lab </a:t>
            </a:r>
            <a:r>
              <a:rPr lang="en-US" b="1" i="1" u="sng" dirty="0" smtClean="0"/>
              <a:t>(did/did not</a:t>
            </a:r>
            <a:r>
              <a:rPr lang="en-US" dirty="0" smtClean="0"/>
              <a:t>) support the initial hypothesis (</a:t>
            </a:r>
            <a:r>
              <a:rPr lang="en-US" b="1" i="1" u="sng" dirty="0" smtClean="0"/>
              <a:t>explain why you think this was the outcome.)</a:t>
            </a:r>
            <a:r>
              <a:rPr lang="en-US" dirty="0" smtClean="0"/>
              <a:t> Some things that were learned from this experiment were </a:t>
            </a:r>
            <a:r>
              <a:rPr lang="en-US" b="1" i="1" u="sng" dirty="0" smtClean="0"/>
              <a:t>(identify what you learned without using first person)</a:t>
            </a:r>
            <a:r>
              <a:rPr lang="en-US" dirty="0" smtClean="0"/>
              <a:t> This experiment could be extended in the future by (</a:t>
            </a:r>
            <a:r>
              <a:rPr lang="en-US" b="1" i="1" u="sng" dirty="0" smtClean="0"/>
              <a:t>identify an investigation that would be a natural next step based on your results.)</a:t>
            </a:r>
            <a:endParaRPr lang="en-US" dirty="0" smtClean="0"/>
          </a:p>
          <a:p>
            <a:r>
              <a:rPr lang="en-US" b="1" i="1" u="sng" smtClean="0"/>
              <a:t>Add Graphic</a:t>
            </a:r>
            <a:endParaRPr lang="en-US" b="1" i="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The purpose of this experiment was to find out … </a:t>
            </a:r>
            <a:r>
              <a:rPr lang="en-US" dirty="0" smtClean="0"/>
              <a:t>The </a:t>
            </a:r>
            <a:r>
              <a:rPr lang="en-US" dirty="0" smtClean="0"/>
              <a:t>control in this experiment was </a:t>
            </a:r>
            <a:r>
              <a:rPr lang="en-US" dirty="0" smtClean="0"/>
              <a:t>_tap water___________</a:t>
            </a:r>
            <a:endParaRPr lang="en-US" dirty="0" smtClean="0"/>
          </a:p>
          <a:p>
            <a:r>
              <a:rPr lang="en-US" dirty="0" smtClean="0"/>
              <a:t>The variable in this experiment was </a:t>
            </a:r>
            <a:r>
              <a:rPr lang="en-US" dirty="0" smtClean="0"/>
              <a:t>__vinegar water_________</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a:t>
            </a:r>
            <a:endParaRPr lang="en-US" dirty="0"/>
          </a:p>
        </p:txBody>
      </p:sp>
      <p:sp>
        <p:nvSpPr>
          <p:cNvPr id="3" name="Content Placeholder 2"/>
          <p:cNvSpPr>
            <a:spLocks noGrp="1"/>
          </p:cNvSpPr>
          <p:nvPr>
            <p:ph sz="half" idx="1"/>
          </p:nvPr>
        </p:nvSpPr>
        <p:spPr>
          <a:xfrm>
            <a:off x="1600200" y="1951039"/>
            <a:ext cx="6553200" cy="3886200"/>
          </a:xfrm>
        </p:spPr>
        <p:txBody>
          <a:bodyPr/>
          <a:lstStyle/>
          <a:p>
            <a:r>
              <a:rPr lang="en-US" dirty="0" smtClean="0"/>
              <a:t>Materials</a:t>
            </a:r>
          </a:p>
          <a:p>
            <a:r>
              <a:rPr lang="en-US" dirty="0" smtClean="0"/>
              <a:t>Plastic  cup</a:t>
            </a:r>
          </a:p>
          <a:p>
            <a:r>
              <a:rPr lang="en-US" dirty="0" smtClean="0"/>
              <a:t>super growing pellets</a:t>
            </a:r>
          </a:p>
          <a:p>
            <a:r>
              <a:rPr lang="en-US" dirty="0" smtClean="0"/>
              <a:t>Triple beam balance scale</a:t>
            </a:r>
          </a:p>
          <a:p>
            <a:r>
              <a:rPr lang="en-US" dirty="0" smtClean="0"/>
              <a:t>Sunflower seeds</a:t>
            </a:r>
          </a:p>
          <a:p>
            <a:r>
              <a:rPr lang="en-US" b="1" u="sng" dirty="0" smtClean="0"/>
              <a:t>Water or 10% vinegar water</a:t>
            </a:r>
          </a:p>
          <a:p>
            <a:r>
              <a:rPr lang="en-US" dirty="0" smtClean="0"/>
              <a:t>Ruler</a:t>
            </a:r>
          </a:p>
          <a:p>
            <a:r>
              <a:rPr lang="en-US" dirty="0" smtClean="0"/>
              <a:t>Data sheet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sz="half" idx="1"/>
          </p:nvPr>
        </p:nvSpPr>
        <p:spPr>
          <a:xfrm>
            <a:off x="685800" y="1371600"/>
            <a:ext cx="6858000" cy="4953000"/>
          </a:xfrm>
        </p:spPr>
        <p:txBody>
          <a:bodyPr>
            <a:normAutofit fontScale="85000" lnSpcReduction="10000"/>
          </a:bodyPr>
          <a:lstStyle/>
          <a:p>
            <a:pPr>
              <a:buFont typeface="+mj-lt"/>
              <a:buAutoNum type="arabicPeriod"/>
            </a:pPr>
            <a:r>
              <a:rPr lang="en-US" dirty="0" smtClean="0"/>
              <a:t>Add super growing pellets to cup.</a:t>
            </a:r>
          </a:p>
          <a:p>
            <a:pPr>
              <a:buFont typeface="+mj-lt"/>
              <a:buAutoNum type="arabicPeriod"/>
            </a:pPr>
            <a:r>
              <a:rPr lang="en-US" dirty="0" smtClean="0"/>
              <a:t>Add 3 tablespoons of water to expand.</a:t>
            </a:r>
          </a:p>
          <a:p>
            <a:pPr>
              <a:buFont typeface="+mj-lt"/>
              <a:buAutoNum type="arabicPeriod"/>
            </a:pPr>
            <a:r>
              <a:rPr lang="en-US" dirty="0" smtClean="0"/>
              <a:t>Plant 3 seeds per cup.</a:t>
            </a:r>
          </a:p>
          <a:p>
            <a:pPr>
              <a:buFont typeface="+mj-lt"/>
              <a:buAutoNum type="arabicPeriod"/>
            </a:pPr>
            <a:r>
              <a:rPr lang="en-US" dirty="0" smtClean="0"/>
              <a:t>Weigh cup on triple beam balance. Record weight.</a:t>
            </a:r>
          </a:p>
          <a:p>
            <a:pPr>
              <a:buFont typeface="+mj-lt"/>
              <a:buAutoNum type="arabicPeriod"/>
            </a:pPr>
            <a:r>
              <a:rPr lang="en-US" dirty="0" smtClean="0"/>
              <a:t>Add tap water or vinegar water to cup. Weigh again and record data.</a:t>
            </a:r>
          </a:p>
          <a:p>
            <a:pPr>
              <a:buFont typeface="+mj-lt"/>
              <a:buAutoNum type="arabicPeriod"/>
            </a:pPr>
            <a:r>
              <a:rPr lang="en-US" dirty="0" smtClean="0"/>
              <a:t>Cup will be placed under grow light.</a:t>
            </a:r>
          </a:p>
          <a:p>
            <a:pPr>
              <a:buFont typeface="+mj-lt"/>
              <a:buAutoNum type="arabicPeriod"/>
            </a:pPr>
            <a:r>
              <a:rPr lang="en-US" dirty="0" smtClean="0"/>
              <a:t>Observe the container daily and note any indications of growth(by observations and measurement) and compare to other containers in the experiment. While observing indicate any special care given to the plant. (Did you need to add more or less water? Did you need to rotate the plant?) </a:t>
            </a:r>
          </a:p>
          <a:p>
            <a:pPr>
              <a:buFont typeface="+mj-lt"/>
              <a:buAutoNum type="arabicPeriod"/>
            </a:pPr>
            <a:r>
              <a:rPr lang="en-US" dirty="0" smtClean="0"/>
              <a:t>Record observations, measurements, and comments in the plant growth diary. Once the plant begins to grow, you will need to draw a detailed picture of the plant including the appearance of leaves and stems.</a:t>
            </a:r>
          </a:p>
          <a:p>
            <a:pPr>
              <a:buFont typeface="+mj-lt"/>
              <a:buAutoNum type="arabicPeriod"/>
            </a:pPr>
            <a:r>
              <a:rPr lang="en-US" dirty="0" smtClean="0"/>
              <a:t>Each day , repeat steps 3 through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					</a:t>
            </a:r>
            <a:endParaRPr lang="en-US" dirty="0"/>
          </a:p>
        </p:txBody>
      </p:sp>
      <p:sp>
        <p:nvSpPr>
          <p:cNvPr id="3" name="Content Placeholder 2"/>
          <p:cNvSpPr>
            <a:spLocks noGrp="1"/>
          </p:cNvSpPr>
          <p:nvPr>
            <p:ph idx="1"/>
          </p:nvPr>
        </p:nvSpPr>
        <p:spPr/>
        <p:txBody>
          <a:bodyPr/>
          <a:lstStyle/>
          <a:p>
            <a:r>
              <a:rPr lang="en-US" dirty="0" smtClean="0"/>
              <a:t>Ask a Question</a:t>
            </a:r>
          </a:p>
          <a:p>
            <a:r>
              <a:rPr lang="en-US" dirty="0" smtClean="0"/>
              <a:t>State Your Hypothesis</a:t>
            </a:r>
          </a:p>
          <a:p>
            <a:r>
              <a:rPr lang="en-US" dirty="0" smtClean="0"/>
              <a:t>Identify Control &amp; Variable</a:t>
            </a:r>
          </a:p>
          <a:p>
            <a:r>
              <a:rPr lang="en-US" dirty="0" smtClean="0"/>
              <a:t>Test Your Hypothesis</a:t>
            </a:r>
          </a:p>
          <a:p>
            <a:r>
              <a:rPr lang="en-US" dirty="0" smtClean="0"/>
              <a:t>Collect &amp; Record Your Data</a:t>
            </a:r>
          </a:p>
          <a:p>
            <a:r>
              <a:rPr lang="en-US" dirty="0" smtClean="0"/>
              <a:t>Interpret Your Data</a:t>
            </a:r>
          </a:p>
          <a:p>
            <a:r>
              <a:rPr lang="en-US" dirty="0" smtClean="0"/>
              <a:t>State Your Conclusion</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Your Hypothesis</a:t>
            </a:r>
            <a:endParaRPr lang="en-US" dirty="0"/>
          </a:p>
        </p:txBody>
      </p:sp>
      <p:sp>
        <p:nvSpPr>
          <p:cNvPr id="3" name="Content Placeholder 2"/>
          <p:cNvSpPr>
            <a:spLocks noGrp="1"/>
          </p:cNvSpPr>
          <p:nvPr>
            <p:ph idx="1"/>
          </p:nvPr>
        </p:nvSpPr>
        <p:spPr/>
        <p:txBody>
          <a:bodyPr/>
          <a:lstStyle/>
          <a:p>
            <a:r>
              <a:rPr lang="en-US" dirty="0" smtClean="0"/>
              <a:t>If I plant </a:t>
            </a:r>
            <a:r>
              <a:rPr lang="en-US" smtClean="0"/>
              <a:t>a sunflower seed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 Control &amp; Variable</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Your Hypothesis</a:t>
            </a:r>
            <a:endParaRPr lang="en-US" dirty="0"/>
          </a:p>
        </p:txBody>
      </p:sp>
      <p:sp>
        <p:nvSpPr>
          <p:cNvPr id="3" name="Content Placeholder 2"/>
          <p:cNvSpPr>
            <a:spLocks noGrp="1"/>
          </p:cNvSpPr>
          <p:nvPr>
            <p:ph idx="1"/>
          </p:nvPr>
        </p:nvSpPr>
        <p:spPr/>
        <p:txBody>
          <a:bodyPr/>
          <a:lstStyle/>
          <a:p>
            <a:r>
              <a:rPr lang="en-US" dirty="0" smtClean="0"/>
              <a:t>If I add ___________water to my sunflower seed, then it ____________________________________ </a:t>
            </a:r>
            <a:r>
              <a:rPr lang="en-US" smtClean="0"/>
              <a:t>because</a:t>
            </a:r>
            <a:r>
              <a:rPr lang="en-US" smtClean="0"/>
              <a:t>_______________________________________________________________________________.</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 &amp; Record Your Data</a:t>
            </a:r>
            <a:endParaRPr lang="en-US" dirty="0"/>
          </a:p>
        </p:txBody>
      </p:sp>
      <p:sp>
        <p:nvSpPr>
          <p:cNvPr id="3" name="Content Placeholder 2"/>
          <p:cNvSpPr>
            <a:spLocks noGrp="1"/>
          </p:cNvSpPr>
          <p:nvPr>
            <p:ph idx="1"/>
          </p:nvPr>
        </p:nvSpPr>
        <p:spPr/>
        <p:txBody>
          <a:bodyPr/>
          <a:lstStyle/>
          <a:p>
            <a:r>
              <a:rPr lang="en-US" dirty="0" smtClean="0"/>
              <a:t>(Insert your data here, including any pictures, drawing, graphs)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ir">
  <a:themeElements>
    <a:clrScheme name="Air">
      <a:dk1>
        <a:sysClr val="windowText" lastClr="000000"/>
      </a:dk1>
      <a:lt1>
        <a:sysClr val="window" lastClr="FFFFFF"/>
      </a:lt1>
      <a:dk2>
        <a:srgbClr val="17375D"/>
      </a:dk2>
      <a:lt2>
        <a:srgbClr val="BEDBFE"/>
      </a:lt2>
      <a:accent1>
        <a:srgbClr val="686F3A"/>
      </a:accent1>
      <a:accent2>
        <a:srgbClr val="165996"/>
      </a:accent2>
      <a:accent3>
        <a:srgbClr val="7276A0"/>
      </a:accent3>
      <a:accent4>
        <a:srgbClr val="7DB434"/>
      </a:accent4>
      <a:accent5>
        <a:srgbClr val="D28300"/>
      </a:accent5>
      <a:accent6>
        <a:srgbClr val="2B62CB"/>
      </a:accent6>
      <a:hlink>
        <a:srgbClr val="B58900"/>
      </a:hlink>
      <a:folHlink>
        <a:srgbClr val="B55C39"/>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ir">
      <a:fillStyleLst>
        <a:solidFill>
          <a:schemeClr val="phClr"/>
        </a:solidFill>
        <a:gradFill rotWithShape="1">
          <a:gsLst>
            <a:gs pos="0">
              <a:schemeClr val="phClr">
                <a:tint val="70000"/>
                <a:satMod val="200000"/>
              </a:schemeClr>
            </a:gs>
            <a:gs pos="35000">
              <a:schemeClr val="phClr">
                <a:tint val="50000"/>
                <a:satMod val="250000"/>
              </a:schemeClr>
            </a:gs>
            <a:gs pos="100000">
              <a:schemeClr val="phClr">
                <a:tint val="40000"/>
                <a:satMod val="350000"/>
              </a:schemeClr>
            </a:gs>
          </a:gsLst>
          <a:lin ang="8700000" scaled="1"/>
        </a:gradFill>
        <a:blipFill rotWithShape="1">
          <a:blip xmlns:r="http://schemas.openxmlformats.org/officeDocument/2006/relationships" r:embed="rId1">
            <a:duotone>
              <a:schemeClr val="phClr">
                <a:shade val="50000"/>
                <a:satMod val="110000"/>
              </a:schemeClr>
              <a:schemeClr val="phClr">
                <a:tint val="70000"/>
                <a:satMod val="150000"/>
              </a:schemeClr>
            </a:duotone>
          </a:blip>
          <a:tile tx="0" ty="0" sx="35000" sy="35000" flip="none" algn="tl"/>
        </a:blipFill>
      </a:fillStyleLst>
      <a:lnStyleLst>
        <a:ln w="9525" cap="flat" cmpd="sng" algn="ctr">
          <a:solidFill>
            <a:schemeClr val="phClr">
              <a:shade val="95000"/>
              <a:satMod val="115000"/>
            </a:schemeClr>
          </a:solidFill>
          <a:prstDash val="solid"/>
        </a:ln>
        <a:ln w="12700" cap="flat" cmpd="sng" algn="ctr">
          <a:solidFill>
            <a:schemeClr val="phClr">
              <a:shade val="90000"/>
              <a:satMod val="115000"/>
            </a:schemeClr>
          </a:solidFill>
          <a:prstDash val="solid"/>
        </a:ln>
        <a:ln w="19050" cap="flat" cmpd="sng" algn="ctr">
          <a:solidFill>
            <a:schemeClr val="phClr">
              <a:shade val="80000"/>
              <a:satMod val="110000"/>
            </a:scheme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25400" dir="5400000" rotWithShape="0">
              <a:srgbClr val="FFFFFF">
                <a:alpha val="50000"/>
              </a:srgbClr>
            </a:outerShdw>
            <a:reflection blurRad="63500" stA="20000" endPos="15000" dist="12700" dir="5400000" sy="-100000" rotWithShape="0"/>
          </a:effectLst>
        </a:effectStyle>
        <a:effectStyle>
          <a:effectLst>
            <a:reflection blurRad="127000" stA="25000" endPos="20000" dist="38100" dir="5400000" sy="-100000" rotWithShape="0"/>
          </a:effectLst>
          <a:scene3d>
            <a:camera prst="orthographicFront">
              <a:rot lat="0" lon="0" rev="0"/>
            </a:camera>
            <a:lightRig rig="balanced" dir="b">
              <a:rot lat="0" lon="0" rev="2700000"/>
            </a:lightRig>
          </a:scene3d>
          <a:sp3d>
            <a:bevelT w="38100" h="25400"/>
          </a:sp3d>
        </a:effectStyle>
      </a:effectStyleLst>
      <a:bgFillStyleLst>
        <a:solidFill>
          <a:schemeClr val="phClr"/>
        </a:solidFill>
        <a:gradFill rotWithShape="1">
          <a:gsLst>
            <a:gs pos="0">
              <a:schemeClr val="phClr"/>
            </a:gs>
            <a:gs pos="52000">
              <a:srgbClr val="D8D8D8"/>
            </a:gs>
            <a:gs pos="100000">
              <a:schemeClr val="phClr">
                <a:lumMod val="25000"/>
              </a:schemeClr>
            </a:gs>
          </a:gsLst>
          <a:path path="circle">
            <a:fillToRect t="-80000" r="80000" b="180000"/>
          </a:path>
        </a:gradFill>
        <a:gradFill rotWithShape="1">
          <a:gsLst>
            <a:gs pos="0">
              <a:schemeClr val="accent5"/>
            </a:gs>
            <a:gs pos="52000">
              <a:srgbClr val="D8D8D8"/>
            </a:gs>
            <a:gs pos="100000">
              <a:schemeClr val="phClr">
                <a:lumMod val="25000"/>
              </a:schemeClr>
            </a:gs>
          </a:gsLst>
          <a:path path="circle">
            <a:fillToRect t="-80000" r="8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7173</TotalTime>
  <Words>478</Words>
  <Application>Microsoft Office PowerPoint</Application>
  <PresentationFormat>On-screen Show (4:3)</PresentationFormat>
  <Paragraphs>59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Air</vt:lpstr>
      <vt:lpstr>Sunflowers and Acid Rain</vt:lpstr>
      <vt:lpstr>Introduction</vt:lpstr>
      <vt:lpstr>Materials </vt:lpstr>
      <vt:lpstr>Methods</vt:lpstr>
      <vt:lpstr>Scientific Method     </vt:lpstr>
      <vt:lpstr>State Your Hypothesis</vt:lpstr>
      <vt:lpstr>Identify Control &amp; Variable</vt:lpstr>
      <vt:lpstr>Test Your Hypothesis</vt:lpstr>
      <vt:lpstr>Collect &amp; Record Your Data</vt:lpstr>
      <vt:lpstr>Interpret Your Data</vt:lpstr>
      <vt:lpstr>State Your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Acid Rain</dc:title>
  <dc:creator>Jim Alton</dc:creator>
  <cp:lastModifiedBy>DANIELDO</cp:lastModifiedBy>
  <cp:revision>268</cp:revision>
  <dcterms:created xsi:type="dcterms:W3CDTF">2012-04-19T20:11:49Z</dcterms:created>
  <dcterms:modified xsi:type="dcterms:W3CDTF">2012-05-07T18:14:48Z</dcterms:modified>
</cp:coreProperties>
</file>